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2"/>
  </p:notesMasterIdLst>
  <p:sldIdLst>
    <p:sldId id="257" r:id="rId2"/>
    <p:sldId id="327" r:id="rId3"/>
    <p:sldId id="263" r:id="rId4"/>
    <p:sldId id="333" r:id="rId5"/>
    <p:sldId id="326" r:id="rId6"/>
    <p:sldId id="259" r:id="rId7"/>
    <p:sldId id="341" r:id="rId8"/>
    <p:sldId id="330" r:id="rId9"/>
    <p:sldId id="335" r:id="rId10"/>
    <p:sldId id="25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art Maxwell" initials="SM" lastIdx="6" clrIdx="0">
    <p:extLst>
      <p:ext uri="{19B8F6BF-5375-455C-9EA6-DF929625EA0E}">
        <p15:presenceInfo xmlns:p15="http://schemas.microsoft.com/office/powerpoint/2012/main" userId="S::Stuart.Maxwell@leicester.gov.uk::817aeffb-4760-456d-ab82-a336c523741b" providerId="AD"/>
      </p:ext>
    </p:extLst>
  </p:cmAuthor>
  <p:cmAuthor id="2" name="Matthew Mace" initials="MM" lastIdx="1" clrIdx="1">
    <p:extLst>
      <p:ext uri="{19B8F6BF-5375-455C-9EA6-DF929625EA0E}">
        <p15:presenceInfo xmlns:p15="http://schemas.microsoft.com/office/powerpoint/2012/main" userId="S::Matthew.Mace@leicester.gov.uk::607f319c-acf1-48dc-ae06-96b31b3cfc27" providerId="AD"/>
      </p:ext>
    </p:extLst>
  </p:cmAuthor>
  <p:cmAuthor id="3" name="Sue Welford" initials="SW" lastIdx="8" clrIdx="2">
    <p:extLst>
      <p:ext uri="{19B8F6BF-5375-455C-9EA6-DF929625EA0E}">
        <p15:presenceInfo xmlns:p15="http://schemas.microsoft.com/office/powerpoint/2012/main" userId="S::Sue.Welford@leicester.gov.uk::f58c24bd-47a1-489c-9e09-dde353b32ef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126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8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5BDB9-84F5-430E-B1AD-1752B66DAE16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CDBFF-DA5C-486C-81CC-6162ADEABA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12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CDB1E-B421-43A9-935D-D43487F8863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948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2CDBFF-DA5C-486C-81CC-6162ADEABA9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34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2CDBFF-DA5C-486C-81CC-6162ADEABA9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1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2CDBFF-DA5C-486C-81CC-6162ADEABA9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547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2CDBFF-DA5C-486C-81CC-6162ADEABA9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50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49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15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486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38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18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163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7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808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96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26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80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C448C-7E3A-4057-A6CC-0249213E85B0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88713-A37B-4B82-9722-3E02DAE84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17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onsultations.leicester.gov.uk/sec/wp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00B3-8CD0-4D14-9F2C-39C3BE0E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69" y="497539"/>
            <a:ext cx="8085101" cy="1470025"/>
          </a:xfrm>
        </p:spPr>
        <p:txBody>
          <a:bodyPr>
            <a:noAutofit/>
          </a:bodyPr>
          <a:lstStyle/>
          <a:p>
            <a:r>
              <a:rPr lang="en-GB" b="1" dirty="0"/>
              <a:t>Leicester Workplace Parking Levy Consultation on Business Case</a:t>
            </a:r>
            <a:br>
              <a:rPr lang="en-GB" sz="4000" b="1" dirty="0"/>
            </a:br>
            <a:r>
              <a:rPr lang="en-GB" sz="1400" b="1" dirty="0"/>
              <a:t> </a:t>
            </a:r>
            <a:br>
              <a:rPr lang="en-GB" sz="3600" b="1" dirty="0"/>
            </a:b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10A138-C4E8-44BE-9CF2-8439D81A0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259" y="2459362"/>
            <a:ext cx="5590577" cy="3962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CB0BBC-BEC8-441C-92A3-7BC754EAA8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" t="17146"/>
          <a:stretch/>
        </p:blipFill>
        <p:spPr>
          <a:xfrm>
            <a:off x="1632368" y="2232025"/>
            <a:ext cx="5590578" cy="21610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0F3C56-A447-4305-ABFE-5FA03A566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81" y="1515350"/>
            <a:ext cx="2284664" cy="3243483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C8864E49-B457-493B-9CB2-7AF0FA2C9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1186" y="2585675"/>
            <a:ext cx="2904945" cy="410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0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259CBF-4784-4F08-9AFA-362BE0DA3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>
                <a:ea typeface="+mn-lt"/>
                <a:cs typeface="+mn-lt"/>
              </a:rPr>
              <a:t>All WPL </a:t>
            </a:r>
            <a:r>
              <a:rPr lang="en-GB" dirty="0">
                <a:ea typeface="+mn-lt"/>
                <a:cs typeface="+mn-lt"/>
              </a:rPr>
              <a:t>consulta</a:t>
            </a:r>
            <a:r>
              <a:rPr lang="en-GB" sz="3200" dirty="0">
                <a:ea typeface="+mn-lt"/>
                <a:cs typeface="+mn-lt"/>
              </a:rPr>
              <a:t>tion documents available at  </a:t>
            </a:r>
            <a:r>
              <a:rPr lang="en-GB" sz="3200" dirty="0">
                <a:ea typeface="+mn-lt"/>
                <a:cs typeface="+mn-lt"/>
                <a:hlinkClick r:id="rId2"/>
              </a:rPr>
              <a:t>https://consultations.leicester.gov.uk/sec/wpl/</a:t>
            </a:r>
            <a:endParaRPr lang="en-GB" sz="3200" dirty="0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Summary document </a:t>
            </a:r>
          </a:p>
          <a:p>
            <a:r>
              <a:rPr lang="en-GB" dirty="0">
                <a:ea typeface="+mn-lt"/>
                <a:cs typeface="+mn-lt"/>
              </a:rPr>
              <a:t>Employer FAQ's</a:t>
            </a:r>
          </a:p>
          <a:p>
            <a:pPr marL="0" indent="0">
              <a:buNone/>
            </a:pPr>
            <a:r>
              <a:rPr lang="en-GB" dirty="0">
                <a:ea typeface="+mn-lt"/>
                <a:cs typeface="+mn-lt"/>
              </a:rPr>
              <a:t> </a:t>
            </a:r>
            <a:endParaRPr lang="en-GB" sz="32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3200" dirty="0">
              <a:ea typeface="+mn-lt"/>
              <a:cs typeface="+mn-lt"/>
            </a:endParaRPr>
          </a:p>
          <a:p>
            <a:endParaRPr lang="en-GB" dirty="0">
              <a:solidFill>
                <a:schemeClr val="tx1"/>
              </a:solidFill>
              <a:latin typeface="Arial" panose="020B0604020202020204" pitchFamily="34" charset="0"/>
              <a:ea typeface="+mn-lt"/>
              <a:cs typeface="+mn-lt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718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7420-EF9A-4DD0-B88B-DA333AB7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cs typeface="Arial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F042-BE34-4458-81CA-DEDBEF70E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051" y="1821222"/>
            <a:ext cx="4744388" cy="49301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is a WPL?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 propose WPL for Leicester ?</a:t>
            </a:r>
          </a:p>
          <a:p>
            <a:r>
              <a:rPr lang="en-GB" dirty="0">
                <a:latin typeface="Arial"/>
                <a:cs typeface="Arial"/>
              </a:rPr>
              <a:t>WPL scheme details</a:t>
            </a:r>
          </a:p>
          <a:p>
            <a:r>
              <a:rPr lang="en-GB" dirty="0">
                <a:latin typeface="Arial"/>
                <a:cs typeface="Arial"/>
              </a:rPr>
              <a:t>What WPL will fund</a:t>
            </a:r>
          </a:p>
          <a:p>
            <a:r>
              <a:rPr lang="en-GB" dirty="0">
                <a:latin typeface="Arial"/>
                <a:cs typeface="Arial"/>
              </a:rPr>
              <a:t>Supporting employers &amp; employees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A picture containing tree, outdoor, ground, street&#10;&#10;Description automatically generated">
            <a:extLst>
              <a:ext uri="{FF2B5EF4-FFF2-40B4-BE49-F238E27FC236}">
                <a16:creationId xmlns:a16="http://schemas.microsoft.com/office/drawing/2014/main" id="{97986484-2E2A-4CD2-B46E-F833782BB1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628" y="4339315"/>
            <a:ext cx="3642945" cy="2192114"/>
          </a:xfrm>
          <a:prstGeom prst="rect">
            <a:avLst/>
          </a:prstGeom>
        </p:spPr>
      </p:pic>
      <p:pic>
        <p:nvPicPr>
          <p:cNvPr id="7" name="Picture 6" descr="A picture containing sky, outdoor, road, people&#10;&#10;Description automatically generated">
            <a:extLst>
              <a:ext uri="{FF2B5EF4-FFF2-40B4-BE49-F238E27FC236}">
                <a16:creationId xmlns:a16="http://schemas.microsoft.com/office/drawing/2014/main" id="{C993BE78-6F38-4D72-AF6A-0B62C01EA5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7" t="25763" r="19254" b="9999"/>
          <a:stretch/>
        </p:blipFill>
        <p:spPr>
          <a:xfrm>
            <a:off x="5225144" y="1821222"/>
            <a:ext cx="3714034" cy="239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6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6A60-65B7-42D6-84F5-ED984C6B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18" y="409591"/>
            <a:ext cx="8229600" cy="857250"/>
          </a:xfrm>
        </p:spPr>
        <p:txBody>
          <a:bodyPr>
            <a:normAutofit/>
          </a:bodyPr>
          <a:lstStyle/>
          <a:p>
            <a:r>
              <a:rPr lang="en-GB" b="1" dirty="0">
                <a:cs typeface="Arial"/>
              </a:rPr>
              <a:t>What is a WPL?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A3C82-3C5C-473B-BDEA-C3AB5A52B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217" y="1771594"/>
            <a:ext cx="5097432" cy="5234639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spcAft>
                <a:spcPts val="1200"/>
              </a:spcAft>
            </a:pPr>
            <a:r>
              <a:rPr lang="en-GB" sz="3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is</a:t>
            </a:r>
            <a:r>
              <a:rPr lang="en-GB" sz="3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encourage car commuters to consider other modes of transport, and to provide consistent funding to deliver essential sustainable transport improvements </a:t>
            </a:r>
          </a:p>
          <a:p>
            <a:pPr>
              <a:spcAft>
                <a:spcPts val="1200"/>
              </a:spcAft>
            </a:pPr>
            <a:r>
              <a:rPr lang="en-GB" sz="3400" dirty="0">
                <a:latin typeface="Arial"/>
                <a:cs typeface="Arial"/>
              </a:rPr>
              <a:t>Charge on employers who provide liable workplace parking places for employees</a:t>
            </a:r>
          </a:p>
          <a:p>
            <a:pPr>
              <a:spcAft>
                <a:spcPts val="1200"/>
              </a:spcAft>
            </a:pPr>
            <a:r>
              <a:rPr lang="en-GB" sz="3400" dirty="0">
                <a:latin typeface="Arial"/>
                <a:cs typeface="Arial"/>
              </a:rPr>
              <a:t>Employers can choose if and how to pass the cost of WPL to their employees who use the spaces</a:t>
            </a:r>
          </a:p>
          <a:p>
            <a:pPr>
              <a:spcAft>
                <a:spcPts val="1200"/>
              </a:spcAft>
            </a:pPr>
            <a:r>
              <a:rPr lang="en-GB" sz="3400" dirty="0">
                <a:latin typeface="Arial"/>
                <a:cs typeface="Arial"/>
              </a:rPr>
              <a:t>Receipts must be spent on transport</a:t>
            </a:r>
          </a:p>
          <a:p>
            <a:pPr>
              <a:spcAft>
                <a:spcPts val="1200"/>
              </a:spcAft>
            </a:pPr>
            <a:r>
              <a:rPr lang="en-GB" sz="3400" dirty="0">
                <a:latin typeface="Arial"/>
                <a:cs typeface="Arial"/>
              </a:rPr>
              <a:t>LCC proposals follow the principles of successful Nottingham scheme-started in 2012</a:t>
            </a:r>
          </a:p>
          <a:p>
            <a:pPr>
              <a:spcAft>
                <a:spcPts val="1200"/>
              </a:spcAft>
            </a:pPr>
            <a:r>
              <a:rPr lang="en-GB" sz="3400" dirty="0">
                <a:latin typeface="Arial"/>
                <a:cs typeface="Calibri"/>
              </a:rPr>
              <a:t>A number of LAs are now investigating WPL including Bristol, Oxford and London Boroughs</a:t>
            </a:r>
          </a:p>
          <a:p>
            <a:endParaRPr lang="en-GB" dirty="0">
              <a:latin typeface="Arial"/>
              <a:cs typeface="Arial"/>
            </a:endParaRPr>
          </a:p>
          <a:p>
            <a:endParaRPr lang="en-GB" dirty="0">
              <a:cs typeface="Calibri"/>
            </a:endParaRPr>
          </a:p>
        </p:txBody>
      </p:sp>
      <p:pic>
        <p:nvPicPr>
          <p:cNvPr id="6146" name="Picture 2" descr="Cllr Adam Clarke 😷 💉💉 💉 on Twitter: &amp;quot;Introducing Leicester&amp;#39;s first ever  electric bus ⚡️- freshly liveried, ahead of Park &amp;amp; Ride going fully  electric later this year - part of the">
            <a:extLst>
              <a:ext uri="{FF2B5EF4-FFF2-40B4-BE49-F238E27FC236}">
                <a16:creationId xmlns:a16="http://schemas.microsoft.com/office/drawing/2014/main" id="{47C6DC4F-FBCD-4938-B635-209CB0F0E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530" y="1588226"/>
            <a:ext cx="3545632" cy="265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E706885-10AF-449C-93D3-C3B192C40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261" y="3846166"/>
            <a:ext cx="2672170" cy="28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8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6B368-108B-4A47-B48A-39D006FF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Why propose WPL for Leicester?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48F2E3-617A-4085-9400-57B9A02F77D0}"/>
              </a:ext>
            </a:extLst>
          </p:cNvPr>
          <p:cNvSpPr txBox="1"/>
          <p:nvPr/>
        </p:nvSpPr>
        <p:spPr>
          <a:xfrm>
            <a:off x="480965" y="1417638"/>
            <a:ext cx="639769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Workplace Parking Levy would fund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essential sustainable transport plans to help </a:t>
            </a:r>
            <a:r>
              <a:rPr lang="en-GB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tackle our big city challenges and meet Government targets:</a:t>
            </a:r>
          </a:p>
          <a:p>
            <a:r>
              <a:rPr lang="en-GB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Climate Emergency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Transport accounts for 25% of Leicester’s carbon emissions 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Net zero carbon by 2030 &amp; 50% trips by walking/cycling</a:t>
            </a:r>
          </a:p>
          <a:p>
            <a:pPr lvl="1"/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Congestion/City Growth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Top 10 </a:t>
            </a:r>
            <a:r>
              <a:rPr lang="en-GB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congested city – time &amp; cost to business and commuters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Over 60,000 additional homes planned in and around the city by 2036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Would mean c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60,000 more vehicles in peak periods</a:t>
            </a:r>
          </a:p>
          <a:p>
            <a:pPr lvl="1"/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Health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Tougher a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 pollution targets - impact on respiratory/heart disease – cost to NHS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GB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hird of Leicester residents are physically inactive – </a:t>
            </a:r>
            <a:r>
              <a:rPr lang="en-GB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ycling and walking lowers the risk of developing cancer and heart disease - cost to NHS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ar Co2 Air Pollution Clouds Symbol Traffic Icon Stock Illustration -  Download Image Now - iStock">
            <a:extLst>
              <a:ext uri="{FF2B5EF4-FFF2-40B4-BE49-F238E27FC236}">
                <a16:creationId xmlns:a16="http://schemas.microsoft.com/office/drawing/2014/main" id="{BCAC67BE-E622-469E-AD3C-C4AEFC616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64" y="2544826"/>
            <a:ext cx="1691725" cy="110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7092502">
            <a:extLst>
              <a:ext uri="{FF2B5EF4-FFF2-40B4-BE49-F238E27FC236}">
                <a16:creationId xmlns:a16="http://schemas.microsoft.com/office/drawing/2014/main" id="{80B0FAF9-02D7-4187-B5AD-B92976298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019" y="5448637"/>
            <a:ext cx="1315016" cy="131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uses Vector SVG Icon (4) - SVG Repo">
            <a:extLst>
              <a:ext uri="{FF2B5EF4-FFF2-40B4-BE49-F238E27FC236}">
                <a16:creationId xmlns:a16="http://schemas.microsoft.com/office/drawing/2014/main" id="{6A50A298-FEBA-44DF-BBD3-2521D0AA3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019" y="3908198"/>
            <a:ext cx="1315016" cy="131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05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61AD-9849-48CB-92E5-AD9CD853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cs typeface="Arial"/>
              </a:rPr>
              <a:t>Proposed WPL Scheme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203D0-7990-4D4A-A9C0-05544ACD8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4996363" cy="51303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 dirty="0">
                <a:latin typeface="Arial"/>
                <a:cs typeface="Arial"/>
              </a:rPr>
              <a:t>Closely mirrors Nottingham WPL scheme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Boundary:  Leicester City Council administrative area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Charge to employer: £550 per chargeable place per year (employer decides if and how to pass onto staff)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Operation: 24 hours a day all year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Exemptions: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Motorbikes / personal mobility vehicles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Delivery vehicles/ visitors / customers</a:t>
            </a: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Discounts: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100% discounts:</a:t>
            </a:r>
          </a:p>
          <a:p>
            <a:pPr lvl="2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Workplaces with 10 or fewer qualifying places</a:t>
            </a:r>
          </a:p>
          <a:p>
            <a:pPr lvl="2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Blue light emergency services</a:t>
            </a:r>
          </a:p>
          <a:p>
            <a:pPr lvl="2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Registered Blue Badge Holders</a:t>
            </a:r>
          </a:p>
          <a:p>
            <a:pPr lvl="1"/>
            <a:r>
              <a:rPr lang="en-GB" sz="1800" dirty="0">
                <a:latin typeface="Arial"/>
                <a:cs typeface="Arial"/>
              </a:rPr>
              <a:t>NHS 50% discount for first 3 years</a:t>
            </a:r>
          </a:p>
        </p:txBody>
      </p:sp>
      <p:pic>
        <p:nvPicPr>
          <p:cNvPr id="4" name="Picture 3" descr="A picture containing sky, outdoor, tree, person&#10;&#10;Description automatically generated">
            <a:extLst>
              <a:ext uri="{FF2B5EF4-FFF2-40B4-BE49-F238E27FC236}">
                <a16:creationId xmlns:a16="http://schemas.microsoft.com/office/drawing/2014/main" id="{4FD36A30-0E48-4FE7-A915-35DFD52B0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95" y="3970194"/>
            <a:ext cx="2710835" cy="2710835"/>
          </a:xfrm>
          <a:prstGeom prst="rect">
            <a:avLst/>
          </a:prstGeom>
        </p:spPr>
      </p:pic>
      <p:pic>
        <p:nvPicPr>
          <p:cNvPr id="7170" name="Picture 2" descr="Connecting Leicester - Market Area | LLEP">
            <a:extLst>
              <a:ext uri="{FF2B5EF4-FFF2-40B4-BE49-F238E27FC236}">
                <a16:creationId xmlns:a16="http://schemas.microsoft.com/office/drawing/2014/main" id="{B390823E-743F-4B73-9946-6137E61D3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77" y="1655971"/>
            <a:ext cx="2463670" cy="246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041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61AD-9849-48CB-92E5-AD9CD853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>
                <a:cs typeface="Arial"/>
              </a:rPr>
              <a:t>What WPL will fund</a:t>
            </a:r>
            <a:endParaRPr lang="en-US" b="1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203D0-7990-4D4A-A9C0-05544ACD8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63" y="1576811"/>
            <a:ext cx="4813413" cy="52016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Potential WPL income is c£9m pa</a:t>
            </a:r>
          </a:p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With match funds = c£450m transport investment fund over 10 years 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  <a:tabLst>
                <a:tab pos="4572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‘Bus Service Improvement Plan’ 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developed by the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‘Leicester Buses Partnership’ 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focussed on delivering high quality, reliable and affordable bus services across the city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75615" algn="just">
              <a:tabLst>
                <a:tab pos="4572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Key proposals include: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Over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400 high quality electric tram-like buses by 2030 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25 electric ‘Mainline’ services 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serving all city neighbourhoods 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Five electric ‘Greenline’ express commuter services 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including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 cross city electric bus links to park and ride sites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and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2 new electric orbital bus services 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(free city centre loop and outer ring road service)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New commuter bus lanes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to deliver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reliable services at a good frequency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Flexible ticketing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across all main operators and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‘best fare’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for any journey travelled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Quality waiting facilities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 real time displays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Discounted bus fares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for elderly, disabled, unemployed and young persons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</p:txBody>
      </p:sp>
      <p:pic>
        <p:nvPicPr>
          <p:cNvPr id="7" name="Picture 6" descr="The proposed Leicester Greenlines bus network shown diagrammatically">
            <a:extLst>
              <a:ext uri="{FF2B5EF4-FFF2-40B4-BE49-F238E27FC236}">
                <a16:creationId xmlns:a16="http://schemas.microsoft.com/office/drawing/2014/main" id="{B3B99C99-4FBE-415C-B714-609BF5312A9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2"/>
          <a:stretch/>
        </p:blipFill>
        <p:spPr>
          <a:xfrm>
            <a:off x="5040576" y="1418048"/>
            <a:ext cx="4014709" cy="3309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53BCC9-BD54-4668-8A6C-29AB8A878C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7" t="13393" r="3529" b="26421"/>
          <a:stretch/>
        </p:blipFill>
        <p:spPr>
          <a:xfrm>
            <a:off x="5078466" y="4796758"/>
            <a:ext cx="3976820" cy="198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7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61AD-9849-48CB-92E5-AD9CD853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>
                <a:cs typeface="Arial"/>
              </a:rPr>
              <a:t>What WPL will fund</a:t>
            </a:r>
            <a:endParaRPr lang="en-US" b="1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203D0-7990-4D4A-A9C0-05544ACD8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77" y="1656302"/>
            <a:ext cx="4309803" cy="52016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Potential WPL income is c£9m pa</a:t>
            </a:r>
          </a:p>
          <a:p>
            <a:pPr marL="0" indent="0">
              <a:buNone/>
            </a:pPr>
            <a:r>
              <a:rPr lang="en-GB" sz="1600" b="1" dirty="0">
                <a:latin typeface="Arial"/>
                <a:cs typeface="Arial"/>
              </a:rPr>
              <a:t>With match funds = c£450m transport investment fund over 10 years 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world class city-wide network of cycleways 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building on the high-quality segregated cycle and pedestrian routes in the city centre, with additional new routes linking to local neighbourhoods and employment areas across the whole city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32715" indent="0" algn="just">
              <a:buNone/>
            </a:pP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Connected healthy neighbourhoods </a:t>
            </a:r>
            <a:r>
              <a:rPr lang="en-GB" sz="1200" b="1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safe attractive walking and cycling routes linking to local facilities, community hubs and schools – helping to deliver 15-minute neighbourhoods with cleaner air and more active people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tabLst>
                <a:tab pos="457200" algn="l"/>
              </a:tabLst>
            </a:pPr>
            <a:r>
              <a:rPr lang="en-GB" sz="1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Transforming Leicester Rail Station - </a:t>
            </a:r>
            <a:r>
              <a:rPr lang="en-GB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building on the £22m secured for phase 1, future WPL funds for later phases to support new and improved inter-city services, for example to Coventry and Birmingham, and also to stimulate regeneration in the station area</a:t>
            </a:r>
            <a:endParaRPr lang="en-GB" sz="1200" dirty="0">
              <a:effectLst/>
              <a:latin typeface="Gill Sans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</p:txBody>
      </p:sp>
      <p:pic>
        <p:nvPicPr>
          <p:cNvPr id="8" name="Picture 4" descr="A picture containing road, outdoor, riding, bicycle&#10;&#10;Description automatically generated">
            <a:extLst>
              <a:ext uri="{FF2B5EF4-FFF2-40B4-BE49-F238E27FC236}">
                <a16:creationId xmlns:a16="http://schemas.microsoft.com/office/drawing/2014/main" id="{9C1B15C1-65FB-4947-B9F8-6B01ACF78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0" y="1660593"/>
            <a:ext cx="3762857" cy="2379090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E11772BB-0E5D-48E5-B302-CD174A9775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46" y="4257150"/>
            <a:ext cx="4158553" cy="233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2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FB6B1-A443-40CF-86BE-BFF3CC3D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>
                <a:cs typeface="Arial"/>
              </a:rPr>
              <a:t>Supporting Employers </a:t>
            </a:r>
            <a:br>
              <a:rPr lang="en-GB" b="1" dirty="0">
                <a:cs typeface="Arial"/>
              </a:rPr>
            </a:br>
            <a:r>
              <a:rPr lang="en-GB" b="1" dirty="0">
                <a:cs typeface="Arial"/>
              </a:rPr>
              <a:t>and Employees</a:t>
            </a:r>
            <a:endParaRPr lang="en-GB" b="1" dirty="0">
              <a:highlight>
                <a:srgbClr val="FFFF00"/>
              </a:highlight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CDE39-EF1F-4368-911E-A2317CC4B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912" y="1534819"/>
            <a:ext cx="4839964" cy="5264087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None/>
            </a:pPr>
            <a:r>
              <a:rPr lang="en-GB" sz="3700" dirty="0">
                <a:latin typeface="Arial"/>
                <a:cs typeface="Arial"/>
              </a:rPr>
              <a:t>DMU study considered potential WPL impact on employers/employees e.g. charge level</a:t>
            </a:r>
            <a:endParaRPr lang="en-US" sz="3700" dirty="0"/>
          </a:p>
          <a:p>
            <a:pPr marL="0" indent="0">
              <a:buNone/>
            </a:pPr>
            <a:endParaRPr lang="en-GB" sz="37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3700" b="1" dirty="0">
                <a:latin typeface="Arial"/>
                <a:cs typeface="Arial"/>
              </a:rPr>
              <a:t>Employers</a:t>
            </a:r>
            <a:endParaRPr lang="en-GB" sz="3700" dirty="0">
              <a:latin typeface="Arial"/>
              <a:cs typeface="Arial"/>
            </a:endParaRPr>
          </a:p>
          <a:p>
            <a:r>
              <a:rPr lang="en-GB" sz="3700" dirty="0">
                <a:latin typeface="Arial"/>
                <a:cs typeface="Arial"/>
              </a:rPr>
              <a:t>100% small business discount (c90% businesses not liable)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Supporting employers outside of city centre - city wide bus/cycle/walk investment</a:t>
            </a:r>
          </a:p>
          <a:p>
            <a:r>
              <a:rPr lang="en-GB" sz="3700" dirty="0">
                <a:latin typeface="Arial"/>
                <a:cs typeface="Arial"/>
              </a:rPr>
              <a:t>Comprehensive business support package funded from WPL</a:t>
            </a:r>
          </a:p>
          <a:p>
            <a:r>
              <a:rPr lang="en-GB" sz="3700" dirty="0">
                <a:latin typeface="Arial"/>
                <a:cs typeface="Arial"/>
              </a:rPr>
              <a:t> – advice/guidance/benefits</a:t>
            </a:r>
          </a:p>
          <a:p>
            <a:r>
              <a:rPr lang="en-GB" sz="3700" dirty="0">
                <a:latin typeface="Arial"/>
                <a:cs typeface="Arial"/>
              </a:rPr>
              <a:t>Advice on fair charging for staff</a:t>
            </a:r>
          </a:p>
          <a:p>
            <a:r>
              <a:rPr lang="en-GB" sz="3700" dirty="0">
                <a:latin typeface="Arial"/>
                <a:cs typeface="Arial"/>
              </a:rPr>
              <a:t>Grants – cycle parking/showers</a:t>
            </a:r>
          </a:p>
          <a:p>
            <a:pPr marL="0" indent="0">
              <a:buNone/>
            </a:pPr>
            <a:endParaRPr lang="en-GB"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700" b="1" dirty="0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Better travel options for </a:t>
            </a:r>
            <a:r>
              <a:rPr lang="en-GB" sz="3700" u="sng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 employees (c40% no car)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Access to expanded multi operator bus network/frequencies/fares                  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Access to expanded cycle network – low cost travel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Personal travel planning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Public transport travel discounts</a:t>
            </a:r>
          </a:p>
          <a:p>
            <a:r>
              <a:rPr lang="en-GB" sz="3700" dirty="0">
                <a:latin typeface="Arial" panose="020B0604020202020204" pitchFamily="34" charset="0"/>
                <a:cs typeface="Arial" panose="020B0604020202020204" pitchFamily="34" charset="0"/>
              </a:rPr>
              <a:t>Less congested roads</a:t>
            </a:r>
          </a:p>
          <a:p>
            <a:pPr marL="0" indent="0">
              <a:buNone/>
            </a:pPr>
            <a:endParaRPr lang="en-GB" sz="37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4E0D88-9B65-4008-9F1A-EB302102E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787" y="1879074"/>
            <a:ext cx="3403293" cy="1484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763D6D-1209-4994-9DE9-4717ADA86F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" r="6256" b="-1381"/>
          <a:stretch/>
        </p:blipFill>
        <p:spPr>
          <a:xfrm>
            <a:off x="5223876" y="3825224"/>
            <a:ext cx="3799116" cy="28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2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CCB64C-F7BB-47D1-8541-0FAF16E68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070" y="579922"/>
            <a:ext cx="7772400" cy="6448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ea typeface="Calibri" panose="020F0502020204030204" pitchFamily="34" charset="0"/>
                <a:cs typeface="Arial" panose="020B0604020202020204" pitchFamily="34" charset="0"/>
              </a:rPr>
              <a:t>Next Steps</a:t>
            </a:r>
            <a:endParaRPr lang="en-GB" b="1" dirty="0"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FAD780-048B-458A-97DC-86724061FBD2}"/>
              </a:ext>
            </a:extLst>
          </p:cNvPr>
          <p:cNvSpPr txBox="1">
            <a:spLocks/>
          </p:cNvSpPr>
          <p:nvPr/>
        </p:nvSpPr>
        <p:spPr>
          <a:xfrm>
            <a:off x="404799" y="1704735"/>
            <a:ext cx="5373149" cy="45259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WPL consultation on business case/evidence concludes 13</a:t>
            </a:r>
            <a:r>
              <a:rPr lang="en-GB" sz="2400" baseline="30000" dirty="0">
                <a:solidFill>
                  <a:schemeClr val="tx1"/>
                </a:solidFill>
                <a:latin typeface="Arial"/>
                <a:cs typeface="Arial"/>
              </a:rPr>
              <a:t>th</a:t>
            </a: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 March 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Council considers consultation responses and next steps - spring 2022  </a:t>
            </a:r>
          </a:p>
          <a:p>
            <a:pPr algn="l">
              <a:lnSpc>
                <a:spcPct val="90000"/>
              </a:lnSpc>
            </a:pPr>
            <a:endParaRPr lang="en-GB" sz="2400" i="1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case would ultimately require Secretary of State approval</a:t>
            </a: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0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Earliest introduction spring 2023</a:t>
            </a:r>
          </a:p>
          <a:p>
            <a:pPr algn="l">
              <a:lnSpc>
                <a:spcPct val="90000"/>
              </a:lnSpc>
            </a:pP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0ACA1-3C15-4F31-BD9B-E1F1D1780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962" t="40395" r="8813" b="19499"/>
          <a:stretch/>
        </p:blipFill>
        <p:spPr>
          <a:xfrm>
            <a:off x="5927615" y="2257491"/>
            <a:ext cx="3043777" cy="2039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356E9C-4563-4D47-9428-4F852FD520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11" t="46502" r="44187" b="8649"/>
          <a:stretch/>
        </p:blipFill>
        <p:spPr>
          <a:xfrm>
            <a:off x="5830792" y="4533152"/>
            <a:ext cx="3273287" cy="202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3456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4.3 template v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12458</TotalTime>
  <Words>828</Words>
  <Application>Microsoft Office PowerPoint</Application>
  <PresentationFormat>On-screen Show (4:3)</PresentationFormat>
  <Paragraphs>111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</vt:lpstr>
      <vt:lpstr>Symbol</vt:lpstr>
      <vt:lpstr>Powerpoint template 4.3 template v1</vt:lpstr>
      <vt:lpstr>Leicester Workplace Parking Levy Consultation on Business Case   </vt:lpstr>
      <vt:lpstr>PowerPoint Presentation</vt:lpstr>
      <vt:lpstr>Overview</vt:lpstr>
      <vt:lpstr>What is a WPL?</vt:lpstr>
      <vt:lpstr>Why propose WPL for Leicester?</vt:lpstr>
      <vt:lpstr>Proposed WPL Scheme Details</vt:lpstr>
      <vt:lpstr>What WPL will fund</vt:lpstr>
      <vt:lpstr>What WPL will fund</vt:lpstr>
      <vt:lpstr>Supporting Employers  and Employees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Quality / JAQU May Update</dc:title>
  <dc:creator>Matthew Mace</dc:creator>
  <cp:lastModifiedBy>Andrew L Smith</cp:lastModifiedBy>
  <cp:revision>571</cp:revision>
  <dcterms:created xsi:type="dcterms:W3CDTF">2020-05-21T10:55:08Z</dcterms:created>
  <dcterms:modified xsi:type="dcterms:W3CDTF">2022-02-23T13:42:10Z</dcterms:modified>
</cp:coreProperties>
</file>